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79" r:id="rId3"/>
    <p:sldId id="257" r:id="rId4"/>
    <p:sldId id="278" r:id="rId5"/>
    <p:sldId id="256" r:id="rId6"/>
    <p:sldId id="263" r:id="rId7"/>
    <p:sldId id="274" r:id="rId8"/>
    <p:sldId id="265" r:id="rId9"/>
    <p:sldId id="268" r:id="rId10"/>
    <p:sldId id="266" r:id="rId11"/>
    <p:sldId id="267" r:id="rId12"/>
    <p:sldId id="269" r:id="rId13"/>
    <p:sldId id="273" r:id="rId14"/>
    <p:sldId id="275" r:id="rId15"/>
    <p:sldId id="277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A3C7E7"/>
    <a:srgbClr val="57D3FF"/>
    <a:srgbClr val="268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C2BE0-8707-467F-BC2C-830627C904D8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AD5CF-00CC-41BB-BF3C-78AB97C89E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8328F-226C-489B-8EB3-65FDD0DE497C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AAEDD-0CAD-445A-AA5D-B14A2474EA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1DB8-546E-405E-8F5F-462D314F68A2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5C947-F1D2-4499-B1D3-D4C9CD837C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BF77B-5556-4AFB-818F-E6B3B092E9CD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79ACA-6B81-4E89-8D55-3744AC9E0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DB663-D07F-40DE-8633-F38CE19AC765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F9760-7FB9-461D-9310-48BEFB722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22494-EE3F-4456-8F25-86D4ED8E3518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5A905-2242-4FC6-B096-0DABD29C85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62241-07D8-470C-A5CF-FE3058AD7C87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7CCDA-EE6A-43FD-89A8-04FDDFF32F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B5305-5946-4427-91B3-039BA0CD937B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F3AD2-E8A0-401C-866B-2182952C9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E2834-4D88-4EE5-8F52-60EF34661E59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396FD-4917-4C52-A2C5-F150AAB4C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0B5EE-2348-4126-9885-74611E65B1F9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B8FE9-53D2-439C-B6DF-6EB311E12E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C8116-0138-4C4F-A626-0BB39AB2AFBF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39A77-5C01-4F3E-8A51-C285880ED6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8DACC3-9947-4807-8F5E-0442A225EFBE}" type="datetimeFigureOut">
              <a:rPr lang="ru-RU" smtClean="0"/>
              <a:pPr>
                <a:defRPr/>
              </a:pPr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57DF17-FB55-4006-9A48-E72D4B916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WordArt 2"/>
          <p:cNvSpPr>
            <a:spLocks noChangeArrowheads="1" noChangeShapeType="1" noTextEdit="1"/>
          </p:cNvSpPr>
          <p:nvPr/>
        </p:nvSpPr>
        <p:spPr bwMode="auto">
          <a:xfrm>
            <a:off x="526473" y="1745673"/>
            <a:ext cx="8188036" cy="3435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10" spc="320" dirty="0">
              <a:ln w="9525">
                <a:solidFill>
                  <a:srgbClr val="9A009A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346364" y="360219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Государственное учреждение образован</a:t>
            </a:r>
            <a:r>
              <a:rPr lang="ru-RU" sz="22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ия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«Гродненский областной центр туризма и краеведения»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0218" y="2092036"/>
            <a:ext cx="85066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ЗАПОЛНЕНИЮ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ЖУРНАЛА ПЛАНИРОВАНИЯ И УЧЁТА РАБОТЫ ОБЪЕДИНЕНИЯ ПО ИНТЕРЕСАМ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80108" y="180108"/>
            <a:ext cx="8754341" cy="6527079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77091" y="300038"/>
            <a:ext cx="848114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AutoNum type="romanUcPeriod" startAt="6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МЕТАДЫЧНАЯ РАБОТА</a:t>
            </a:r>
          </a:p>
          <a:p>
            <a:pPr marL="342900" indent="-342900"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Изучение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нормативных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правовых документов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регламентирующих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учреждения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образования.                             </a:t>
            </a:r>
            <a:endParaRPr lang="ru-RU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Разработка (совершенствование) программы объединения по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интересам.   </a:t>
            </a:r>
            <a:endParaRPr lang="ru-RU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на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педагогическом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совете.                              </a:t>
            </a:r>
            <a:endParaRPr lang="ru-RU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Посещение методических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объединений.                                     </a:t>
            </a:r>
            <a:endParaRPr lang="ru-RU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Посещение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курсов повышения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квалификации.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Участие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педагогических советах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Разработка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пополнение учебно-методического комплекса объединения по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интересам.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Разработка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технологических карт,  проведение открытых занятий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мастер-классов.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занятий коллег с целью повышения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педагогического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мастерства.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Предаттестационная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и аттестационное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собеседование.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07818" y="166255"/>
            <a:ext cx="8726632" cy="6526645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35526" y="242888"/>
            <a:ext cx="869892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Каляндарны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план работы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аб’яднання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19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(месяц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46350"/>
              </p:ext>
            </p:extLst>
          </p:nvPr>
        </p:nvGraphicFramePr>
        <p:xfrm>
          <a:off x="651164" y="789709"/>
          <a:ext cx="7865917" cy="4710545"/>
        </p:xfrm>
        <a:graphic>
          <a:graphicData uri="http://schemas.openxmlformats.org/drawingml/2006/table">
            <a:tbl>
              <a:tblPr/>
              <a:tblGrid>
                <a:gridCol w="589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3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0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Тэма, раздзел праграмы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РАБОТЫ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Неабходны час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(гадзіны)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Даты правя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дзення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в рамках недели  дополнительного образования в школе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Реклама, мастер-классы.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Набор,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комплектование групп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в рамках недели дополнительного образования в школе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Организационное собрание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Ввводное занятие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с работой объединения по интересам,  внутренним распорядком работы учреждения, объединения по интересам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42888" y="171450"/>
            <a:ext cx="8691561" cy="6550025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85788" y="157163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Звестк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і аб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членах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аб'яднання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4800" y="614798"/>
          <a:ext cx="8539175" cy="5475881"/>
        </p:xfrm>
        <a:graphic>
          <a:graphicData uri="http://schemas.openxmlformats.org/drawingml/2006/table">
            <a:tbl>
              <a:tblPr/>
              <a:tblGrid>
                <a:gridCol w="20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3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ўступлення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ў  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б’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нара-джэ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альнай установы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Дамашн</a:t>
                      </a:r>
                      <a:r>
                        <a:rPr kumimoji="0" lang="be-BY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адрас і тэлефон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Звесткі аб бацьках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і прычына выбыцця з аб’яднання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Гагарина,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19-1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 99 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Анна Эдуардовна,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Леонид Валентинович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1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5-7 т. 52-92-23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Нина Леонидовна,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 Анатолий Егорович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Дарвина,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94-128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52-64-90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Елена Александровна,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Жердецкий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Сергей Петрович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7 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34-213а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52-36-54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Галина Иосифовна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Гагарина,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 52-09-63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Новикова Марина Сергеевна,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Иван Владимирович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77-15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52-56-84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Орловская Лилия Константиновна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01.10.2016 выбыл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371" name="TextBox 8"/>
          <p:cNvSpPr txBox="1">
            <a:spLocks noChangeArrowheads="1"/>
          </p:cNvSpPr>
          <p:nvPr/>
        </p:nvSpPr>
        <p:spPr bwMode="auto">
          <a:xfrm>
            <a:off x="5143500" y="1514475"/>
            <a:ext cx="4443413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-1514475" y="171450"/>
            <a:ext cx="7886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be-BY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ік наведвання заняткаў</a:t>
            </a: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91328"/>
              </p:ext>
            </p:extLst>
          </p:nvPr>
        </p:nvGraphicFramePr>
        <p:xfrm>
          <a:off x="4200958" y="585353"/>
          <a:ext cx="4714875" cy="4266539"/>
        </p:xfrm>
        <a:graphic>
          <a:graphicData uri="http://schemas.openxmlformats.org/drawingml/2006/table">
            <a:tbl>
              <a:tblPr/>
              <a:tblGrid>
                <a:gridCol w="64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заняткаў, назва тэмы, пералік пытанняу і выкананых практычных работ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Працягласць занятка</a:t>
                      </a: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 кіраўніка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аб’яднання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Комплектование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Организационное собрание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1463" y="584200"/>
          <a:ext cx="3926465" cy="5548053"/>
        </p:xfrm>
        <a:graphic>
          <a:graphicData uri="http://schemas.openxmlformats.org/drawingml/2006/table">
            <a:tbl>
              <a:tblPr/>
              <a:tblGrid>
                <a:gridCol w="34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8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Месяцы,  даты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Барабанов Руслан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Минич Светлана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Ольга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Родионова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Славинская Юлия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Таранов Алексей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Толстая Любовь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Шестакова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Якимович Оксана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4475" name="Line 2"/>
          <p:cNvSpPr>
            <a:spLocks noChangeShapeType="1"/>
          </p:cNvSpPr>
          <p:nvPr/>
        </p:nvSpPr>
        <p:spPr bwMode="auto">
          <a:xfrm>
            <a:off x="642938" y="642938"/>
            <a:ext cx="1428750" cy="757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76" name="TextBox 1"/>
          <p:cNvSpPr txBox="1">
            <a:spLocks noChangeArrowheads="1"/>
          </p:cNvSpPr>
          <p:nvPr/>
        </p:nvSpPr>
        <p:spPr bwMode="auto">
          <a:xfrm>
            <a:off x="271463" y="4257675"/>
            <a:ext cx="38147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6255" y="598054"/>
          <a:ext cx="3914775" cy="6121401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03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Месяцы,  даты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Барабанов Руслан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Минич Светлана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Ольга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Родионова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Славинская Юлия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Таранов Алексей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Толстая Любовь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Шестакова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Якимович Оксана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6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5442" name="Line 2"/>
          <p:cNvSpPr>
            <a:spLocks noChangeShapeType="1"/>
          </p:cNvSpPr>
          <p:nvPr/>
        </p:nvSpPr>
        <p:spPr bwMode="auto">
          <a:xfrm>
            <a:off x="503527" y="582902"/>
            <a:ext cx="1457325" cy="858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3" name="TextBox 1"/>
          <p:cNvSpPr txBox="1">
            <a:spLocks noChangeArrowheads="1"/>
          </p:cNvSpPr>
          <p:nvPr/>
        </p:nvSpPr>
        <p:spPr bwMode="auto">
          <a:xfrm>
            <a:off x="271463" y="4257675"/>
            <a:ext cx="38147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507" name="TextBox 4"/>
          <p:cNvSpPr txBox="1">
            <a:spLocks noChangeArrowheads="1"/>
          </p:cNvSpPr>
          <p:nvPr/>
        </p:nvSpPr>
        <p:spPr bwMode="auto">
          <a:xfrm>
            <a:off x="-2020888" y="141288"/>
            <a:ext cx="84010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be-BY" sz="2000" b="1">
                <a:latin typeface="Times New Roman" pitchFamily="18" charset="0"/>
                <a:cs typeface="Times New Roman" pitchFamily="18" charset="0"/>
              </a:rPr>
              <a:t>аняткі па мерах бяспекі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08" name="TextBox 6"/>
          <p:cNvSpPr txBox="1">
            <a:spLocks noChangeArrowheads="1"/>
          </p:cNvSpPr>
          <p:nvPr/>
        </p:nvSpPr>
        <p:spPr bwMode="auto">
          <a:xfrm>
            <a:off x="4271963" y="541338"/>
            <a:ext cx="4729162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098203" y="583334"/>
          <a:ext cx="4865688" cy="6117648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інструктажа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 кіраўніка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аб’яд-нання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мерам безопасного поведения на занятиях, соблюдению правил дорожного движения, действиям в случае пожара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</a:t>
                      </a: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дорожного движения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в общественных местах, транспорте, во время экскурсий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при чрезвычайных ситуациях: пожаре, террористических актах. Петарды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на тему 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«Чтобы на льду не попасть в беду</a:t>
                      </a:r>
                      <a:r>
                        <a:rPr kumimoji="0" lang="be-BY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 п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рофилактике травматизма. Оказание первой помощи при травмах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19.03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о причинах н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арушения осанки. Движение и активность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 на воде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на тему «Опасности в лесу»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дорожного движения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07818" y="136526"/>
            <a:ext cx="8728364" cy="648594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57300" y="1452563"/>
          <a:ext cx="6618288" cy="4084320"/>
        </p:xfrm>
        <a:graphic>
          <a:graphicData uri="http://schemas.openxmlformats.org/drawingml/2006/table">
            <a:tbl>
              <a:tblPr/>
              <a:tblGrid>
                <a:gridCol w="123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заўвагі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467" name="Rectangle 1"/>
          <p:cNvSpPr>
            <a:spLocks noChangeArrowheads="1"/>
          </p:cNvSpPr>
          <p:nvPr/>
        </p:nvSpPr>
        <p:spPr bwMode="auto">
          <a:xfrm>
            <a:off x="1435100" y="820738"/>
            <a:ext cx="6483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be-BY" altLang="ru-RU" sz="2000">
                <a:latin typeface="Times New Roman" pitchFamily="18" charset="0"/>
                <a:cs typeface="Times New Roman" pitchFamily="18" charset="0"/>
              </a:rPr>
              <a:t>ЗАЎВАГІ АДМІНІСТРАЦЫІ ПА ВЯДЗЕННІ ЖУРНАЛА</a:t>
            </a: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altLang="ru-RU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WordArt 2"/>
          <p:cNvSpPr>
            <a:spLocks noChangeArrowheads="1" noChangeShapeType="1" noTextEdit="1"/>
          </p:cNvSpPr>
          <p:nvPr/>
        </p:nvSpPr>
        <p:spPr bwMode="auto">
          <a:xfrm>
            <a:off x="1510145" y="2424544"/>
            <a:ext cx="6733310" cy="274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bliqueTopLeft"/>
              <a:lightRig rig="threePt" dir="t"/>
            </a:scene3d>
          </a:bodyPr>
          <a:lstStyle/>
          <a:p>
            <a:pPr eaLnBrk="0" hangingPunct="0">
              <a:defRPr/>
            </a:pPr>
            <a:endParaRPr lang="ru-RU" altLang="ru-RU" sz="105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17417" name="TextBox 3"/>
          <p:cNvSpPr txBox="1">
            <a:spLocks noChangeArrowheads="1"/>
          </p:cNvSpPr>
          <p:nvPr/>
        </p:nvSpPr>
        <p:spPr bwMode="auto">
          <a:xfrm>
            <a:off x="512618" y="385185"/>
            <a:ext cx="81741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Государственное учреждение образован</a:t>
            </a:r>
            <a:r>
              <a:rPr lang="ru-RU" sz="22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ия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«Гродненский областной центр туризма и краеведения»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8764" y="2355272"/>
            <a:ext cx="8007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УСПЕХОВ В ОРГАНИЗАЦИИ ДОПОЛНИТЕЛЬНОГО ОБРАЗОВАНИЯ ДЕТЕЙ И МОЛОДЁЖИ!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3078" name="TextBox 50"/>
          <p:cNvSpPr txBox="1">
            <a:spLocks noChangeArrowheads="1"/>
          </p:cNvSpPr>
          <p:nvPr/>
        </p:nvSpPr>
        <p:spPr bwMode="auto">
          <a:xfrm>
            <a:off x="793750" y="382588"/>
            <a:ext cx="7902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221671" y="401781"/>
            <a:ext cx="871335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3429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342900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журн</a:t>
            </a: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планавання і ўліку работы</a:t>
            </a:r>
          </a:p>
          <a:p>
            <a:pPr algn="ctr">
              <a:tabLst>
                <a:tab pos="342900" algn="l"/>
              </a:tabLst>
            </a:pP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400" b="1" dirty="0" smtClean="0">
                <a:latin typeface="Times New Roman" pitchFamily="18" charset="0"/>
                <a:cs typeface="Times New Roman" pitchFamily="18" charset="0"/>
              </a:rPr>
              <a:t>аб’яднання па інтарэсах</a:t>
            </a:r>
          </a:p>
          <a:p>
            <a:pPr algn="ctr">
              <a:tabLst>
                <a:tab pos="342900" algn="l"/>
              </a:tabLst>
            </a:pPr>
            <a:r>
              <a:rPr lang="be-BY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Указанн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і па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вядзенні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журнала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Змест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План работы аб’яднання на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___ навучальны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Мэты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і задачы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Арганізацыйная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работа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Вучэбна-тэматычны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Выхаваўчая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работа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Сувязь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з навучальнай установай, грамадскасцю, бацькамі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- Метадычная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Каляндарны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работы аб’яднання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на ___квартал (месяц)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Звесткі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аб членах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аб’яднання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Улік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наведвання заняткаў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Заняткі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па мерах бяспекі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Заўвагі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адміністрацыі па вядзенні журнала</a:t>
            </a:r>
            <a:endParaRPr lang="be-B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930525" y="1968500"/>
            <a:ext cx="46038" cy="460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Загнутый угол 17"/>
          <p:cNvSpPr/>
          <p:nvPr/>
        </p:nvSpPr>
        <p:spPr>
          <a:xfrm>
            <a:off x="277090" y="387927"/>
            <a:ext cx="8504959" cy="5929746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1600" b="1" dirty="0" smtClean="0">
                <a:solidFill>
                  <a:srgbClr val="000000"/>
                </a:solidFill>
                <a:latin typeface="Times New Roman" pitchFamily="18" charset="0"/>
              </a:rPr>
              <a:t>МІНІСТЭРСТВА АДУКАЦЫІ РЭСПУБЛІКІ БЕЛАРУСЬ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sz="2800" b="1" dirty="0">
                <a:solidFill>
                  <a:srgbClr val="000000"/>
                </a:solidFill>
                <a:latin typeface="Times New Roman" pitchFamily="18" charset="0"/>
              </a:rPr>
              <a:t>ЖУРНАЛ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be-BY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планавання і  ўліку работы </a:t>
            </a:r>
            <a:r>
              <a:rPr lang="be-BY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аб’яднання</a:t>
            </a:r>
            <a:r>
              <a:rPr lang="be-BY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 інтарэсах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“Краеведение”</a:t>
            </a: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(назва </a:t>
            </a:r>
            <a:r>
              <a:rPr lang="be-BY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аб’яднання)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«Гродненский областной центр туризма и краеведения»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e-BY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установа адукацыі</a:t>
            </a: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2023/2024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навучальны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930525" y="1968500"/>
            <a:ext cx="46038" cy="460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Загнутый угол 15"/>
          <p:cNvSpPr/>
          <p:nvPr/>
        </p:nvSpPr>
        <p:spPr>
          <a:xfrm>
            <a:off x="7791450" y="6383338"/>
            <a:ext cx="46038" cy="460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Загнутый угол 17"/>
          <p:cNvSpPr/>
          <p:nvPr/>
        </p:nvSpPr>
        <p:spPr>
          <a:xfrm>
            <a:off x="263236" y="166255"/>
            <a:ext cx="8645237" cy="64839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 sz="1600" b="1" kern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304799" y="308589"/>
            <a:ext cx="8520545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Гродненский областной центр туризма и краеведения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ўстановы адукацыі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</a:rPr>
              <a:t>ЖУРНАЛ</a:t>
            </a:r>
            <a:endParaRPr lang="ru-RU" sz="2800" b="1" dirty="0">
              <a:latin typeface="Times New Roman" pitchFamily="18" charset="0"/>
            </a:endParaRPr>
          </a:p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планавання і ўліку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работы аб’яднання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па інтарэсах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“Краеведение”</a:t>
            </a: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dirty="0">
                <a:latin typeface="Times New Roman" pitchFamily="18" charset="0"/>
                <a:cs typeface="Times New Roman" pitchFamily="18" charset="0"/>
              </a:rPr>
              <a:t>(назва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аб’яднання)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2023/2024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учальны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e-BY" sz="2000" dirty="0">
                <a:latin typeface="Times New Roman" pitchFamily="18" charset="0"/>
                <a:cs typeface="Times New Roman" pitchFamily="18" charset="0"/>
              </a:rPr>
              <a:t>Кіраўнік 	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Савельева Ольга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Ивановна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32509" y="249382"/>
            <a:ext cx="8463828" cy="6317674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TextBox 14"/>
          <p:cNvSpPr txBox="1">
            <a:spLocks noChangeArrowheads="1"/>
          </p:cNvSpPr>
          <p:nvPr/>
        </p:nvSpPr>
        <p:spPr bwMode="auto">
          <a:xfrm>
            <a:off x="790575" y="1535113"/>
            <a:ext cx="7993063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ЗМЕСТ 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План работы аб’яднання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год              		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               стар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4-7_ 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Каляндарны план работы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аб’яднання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на квартал     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               стар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8-19_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Звесткі аб членах 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аб’яднання 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		       	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               стар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20-23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Улік наведвання заняткаў                                        		стар.  </a:t>
            </a:r>
            <a:r>
              <a:rPr lang="be-BY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24-47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Заняткі па мерах бяспекі                                           		стар.  </a:t>
            </a:r>
            <a:r>
              <a:rPr lang="be-BY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48-51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Заўвагі адміністрацыі  па вядзенні журнала         		стар.   </a:t>
            </a:r>
            <a:r>
              <a:rPr lang="be-BY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52__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09" y="318655"/>
            <a:ext cx="40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180109" y="193963"/>
            <a:ext cx="8763866" cy="634538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41300" y="3429000"/>
            <a:ext cx="635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42900">
              <a:defRPr/>
            </a:pPr>
            <a:r>
              <a:rPr lang="ru-RU" alt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100" dirty="0"/>
          </a:p>
          <a:p>
            <a:pPr>
              <a:defRPr/>
            </a:pPr>
            <a:endParaRPr lang="ru-RU" altLang="ru-RU" sz="1400" dirty="0">
              <a:latin typeface="Times New Roman" panose="02020603050405020304" pitchFamily="18" charset="0"/>
              <a:sym typeface="Webdings" panose="05030102010509060703" pitchFamily="18" charset="2"/>
            </a:endParaRPr>
          </a:p>
        </p:txBody>
      </p:sp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1925638" y="288925"/>
            <a:ext cx="6996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ЗАЦВЯРДЖАЮ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  			Дырэктар </a:t>
            </a: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261938" y="925513"/>
            <a:ext cx="85534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работы аб’яднання на </a:t>
            </a:r>
            <a:r>
              <a:rPr lang="be-BY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2023/2024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навучальны 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be-BY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AutoNum type="romanUcPeriod"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 МЭТЫ </a:t>
            </a: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ЗАДАЧЫ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(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согласно программе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объединения)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</a:t>
            </a:r>
          </a:p>
          <a:p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образовательные, воспитательные и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развивающие (согласно программе объединения)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ea typeface="Sylfae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АРГАНІЗАЦЫЙНАЯ РАБОТА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и распространение информационно-рекламного материала___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Подготовка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кабинета_______________________________________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Участие в неделе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Сбор заявлений  от родителей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зачислении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объединение по интересам___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Составление списков учащихся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комплектование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интересам              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расписания </a:t>
            </a:r>
            <a:r>
              <a:rPr lang="be-BY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организационного собрания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 материалов и инструментов для организации работы объединения по______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интересам__________________________________________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Утверждение журнала  планирования и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учёта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927" y="235527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80109" y="180109"/>
            <a:ext cx="8754341" cy="6442364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73762"/>
              </p:ext>
            </p:extLst>
          </p:nvPr>
        </p:nvGraphicFramePr>
        <p:xfrm>
          <a:off x="552883" y="1119188"/>
          <a:ext cx="7856826" cy="4821382"/>
        </p:xfrm>
        <a:graphic>
          <a:graphicData uri="http://schemas.openxmlformats.org/drawingml/2006/table">
            <a:tbl>
              <a:tblPr/>
              <a:tblGrid>
                <a:gridCol w="59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2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п.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ТЭМЫ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Усяго гадзін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тым ліку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тэорыя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практыка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занятие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085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УСЯГО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63" name="TextBox 5"/>
          <p:cNvSpPr txBox="1">
            <a:spLocks noChangeArrowheads="1"/>
          </p:cNvSpPr>
          <p:nvPr/>
        </p:nvSpPr>
        <p:spPr bwMode="auto">
          <a:xfrm>
            <a:off x="642938" y="442913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 startAt="3"/>
            </a:pPr>
            <a:r>
              <a:rPr lang="be-BY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ВУЧЭБНА-ТЭМАТЫЧНЫ ПЛАН</a:t>
            </a:r>
          </a:p>
          <a:p>
            <a:pPr marL="514350" indent="-514350" algn="ctr"/>
            <a:r>
              <a:rPr lang="be-BY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(согласно программе)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21672" y="193964"/>
            <a:ext cx="8712777" cy="64839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357188" y="271463"/>
            <a:ext cx="77152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e-BY" sz="2000" b="1">
                <a:latin typeface="Times New Roman" pitchFamily="18" charset="0"/>
                <a:cs typeface="Times New Roman" pitchFamily="18" charset="0"/>
              </a:rPr>
              <a:t>ЫХАВАЎЧАЯ  РАБОТА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091" y="702686"/>
            <a:ext cx="85898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1.Участие в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мероприятиях, посвящённых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Дню 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(выставки, мастер-классы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be-BY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2.Тематические информационные часы.              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мероприятиях,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посвящённых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Неделе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 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(выставки, концерты, беседы и т.д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в рамках Дня пожилого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5.Экскурсии в музеи, на выставки.  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 в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 Дня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в рамках районной благотворительной акции “Наши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дети”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благотворительной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“Чудеса на Рождество”.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мероприятиях,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посвящённых празднованию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Рождества и Нового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.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в рамках  Дня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 Отечества.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11.Участие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в рамках Международного женского 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8 Марта.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Беседы, викторины.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13.Участие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посвящённых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Дню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Победы.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14.Участие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мероприятиях,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посвящённых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Дню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семьи. 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21673" y="235526"/>
            <a:ext cx="8712776" cy="6331529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0945" y="526473"/>
            <a:ext cx="8753043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romanUcPeriod" startAt="5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e-B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УВЯЗЬ З НАВУЧАЛЬНАЙ УСТАНОВАЙ,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ГРАМАДСКАСЦЮ, БАЦЬКАМІ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Организация совместной работы с учреждениями образования г. Гродно (презентации объединений по интересам, организация выставок, мастер-классов).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Психолого-педагогическое просвещение родителей: проведение родительских собраний, консультаций, круглых столов, лекториев.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Активное вовлечение родителей и учащихся в совместную </a:t>
            </a:r>
            <a:r>
              <a:rPr lang="ru-RU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культурно-досуговую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деятельность, общественно полезные дела.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Связь объединения по интересам с учреждениями образования и культурой, предприятиями, творческими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союзами, общественными организациями, 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библиотеками, 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музеями, СМИ, социальными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учреждениями.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Привлечение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учащихся к участию в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 центра.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работы родителей, детей, педагога по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пополнению материальной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объединения по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</a:t>
            </a:r>
            <a:r>
              <a:rPr lang="be-BY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1091</Words>
  <Application>Microsoft Office PowerPoint</Application>
  <PresentationFormat>Экран (4:3)</PresentationFormat>
  <Paragraphs>579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Sylfaen</vt:lpstr>
      <vt:lpstr>Tahoma</vt:lpstr>
      <vt:lpstr>Times New Roman</vt:lpstr>
      <vt:lpstr>Webdings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hp1</dc:creator>
  <cp:lastModifiedBy>Работник</cp:lastModifiedBy>
  <cp:revision>273</cp:revision>
  <dcterms:created xsi:type="dcterms:W3CDTF">2014-11-24T04:59:32Z</dcterms:created>
  <dcterms:modified xsi:type="dcterms:W3CDTF">2023-09-01T08:38:14Z</dcterms:modified>
</cp:coreProperties>
</file>